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49"/>
  </p:notesMasterIdLst>
  <p:handoutMasterIdLst>
    <p:handoutMasterId r:id="rId50"/>
  </p:handoutMasterIdLst>
  <p:sldIdLst>
    <p:sldId id="272" r:id="rId2"/>
    <p:sldId id="381" r:id="rId3"/>
    <p:sldId id="275" r:id="rId4"/>
    <p:sldId id="346" r:id="rId5"/>
    <p:sldId id="406" r:id="rId6"/>
    <p:sldId id="404" r:id="rId7"/>
    <p:sldId id="338" r:id="rId8"/>
    <p:sldId id="405" r:id="rId9"/>
    <p:sldId id="347" r:id="rId10"/>
    <p:sldId id="348" r:id="rId11"/>
    <p:sldId id="339" r:id="rId12"/>
    <p:sldId id="390" r:id="rId13"/>
    <p:sldId id="391" r:id="rId14"/>
    <p:sldId id="384" r:id="rId15"/>
    <p:sldId id="385" r:id="rId16"/>
    <p:sldId id="386" r:id="rId17"/>
    <p:sldId id="387" r:id="rId18"/>
    <p:sldId id="388" r:id="rId19"/>
    <p:sldId id="389" r:id="rId20"/>
    <p:sldId id="343" r:id="rId21"/>
    <p:sldId id="318" r:id="rId22"/>
    <p:sldId id="319" r:id="rId23"/>
    <p:sldId id="345" r:id="rId24"/>
    <p:sldId id="321" r:id="rId25"/>
    <p:sldId id="344" r:id="rId26"/>
    <p:sldId id="371" r:id="rId27"/>
    <p:sldId id="372" r:id="rId28"/>
    <p:sldId id="402" r:id="rId29"/>
    <p:sldId id="403" r:id="rId30"/>
    <p:sldId id="374" r:id="rId31"/>
    <p:sldId id="382" r:id="rId32"/>
    <p:sldId id="377" r:id="rId33"/>
    <p:sldId id="399" r:id="rId34"/>
    <p:sldId id="401" r:id="rId35"/>
    <p:sldId id="400" r:id="rId36"/>
    <p:sldId id="383" r:id="rId37"/>
    <p:sldId id="368" r:id="rId38"/>
    <p:sldId id="369" r:id="rId39"/>
    <p:sldId id="392" r:id="rId40"/>
    <p:sldId id="393" r:id="rId41"/>
    <p:sldId id="394" r:id="rId42"/>
    <p:sldId id="398" r:id="rId43"/>
    <p:sldId id="397" r:id="rId44"/>
    <p:sldId id="334" r:id="rId45"/>
    <p:sldId id="335" r:id="rId46"/>
    <p:sldId id="336" r:id="rId47"/>
    <p:sldId id="337" r:id="rId48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71" d="100"/>
          <a:sy n="171" d="100"/>
        </p:scale>
        <p:origin x="696" y="138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44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8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8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17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3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relativity.com/9.6/Content/Publish_to_Relativity_Tool/Publish_to_Relativity_tool.htm?Highlight=Publish%20To%20Relativity" TargetMode="External"/><Relationship Id="rId3" Type="http://schemas.openxmlformats.org/officeDocument/2006/relationships/hyperlink" Target="https://platform.relativity.com/9.5/Content/Building_Relativity_applications/Building_your_first_application.htm" TargetMode="External"/><Relationship Id="rId7" Type="http://schemas.openxmlformats.org/officeDocument/2006/relationships/hyperlink" Target="https://platform.relativity.com/9.5/Content/Downloads/Relativity_templates_for_Visual_Studio.htm?Highlight=Templates" TargetMode="External"/><Relationship Id="rId2" Type="http://schemas.openxmlformats.org/officeDocument/2006/relationships/hyperlink" Target="https://platform.relativity.com/9.6/Content/Building_Relativity_applications/Building_your_first_application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latform.relativity.com/9.6/Content/Downloads/Relativity_templates_for_Visual_Studio.htm?Highlight=Templates" TargetMode="External"/><Relationship Id="rId5" Type="http://schemas.openxmlformats.org/officeDocument/2006/relationships/hyperlink" Target="https://platform.relativity.com/9.5/Content/Customizing_workflows/Building_your_first_event_handler.htm" TargetMode="External"/><Relationship Id="rId4" Type="http://schemas.openxmlformats.org/officeDocument/2006/relationships/hyperlink" Target="https://platform.relativity.com/9.6/Content/Customizing_workflows/Building_your_first_event_handler.htm" TargetMode="External"/><Relationship Id="rId9" Type="http://schemas.openxmlformats.org/officeDocument/2006/relationships/hyperlink" Target="https://platform.relativity.com/9.5/Content/Publish_to_Relativity_Tool/Publish_to_Relativity_tool.htm?Highlight=Publish%20To%20Relativit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6/Content/RelativityOne/RelativityOne_developer_considerations.ht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elativitydev/ads-workshop-fest-2018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Building Applications for Relativity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</a:t>
            </a:r>
            <a:r>
              <a:rPr lang="en-US" dirty="0" smtClean="0"/>
              <a:t>5 </a:t>
            </a:r>
            <a:r>
              <a:rPr lang="en-US" dirty="0"/>
              <a:t>to setup DevVM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cs typeface="Arial"/>
              </a:rPr>
              <a:t>Visual Studio Templates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30247"/>
            <a:ext cx="4572000" cy="3261895"/>
          </a:xfrm>
        </p:spPr>
        <p:txBody>
          <a:bodyPr/>
          <a:lstStyle/>
          <a:p>
            <a:r>
              <a:rPr lang="en-US" dirty="0"/>
              <a:t>Visual Studio project templates + NuGet Packages</a:t>
            </a:r>
          </a:p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Handler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5619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Visual Studio Marketplace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32247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2ED45B-7EA4-4422-9448-6609733FE2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213" y="614496"/>
            <a:ext cx="2856077" cy="9940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0EFE9F-CB45-4A8F-9501-0B05DAD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17" y="1820644"/>
            <a:ext cx="2616426" cy="1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9504F-D3E2-4C12-9A5A-28EB4380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89" y="982696"/>
            <a:ext cx="4696821" cy="25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72FF9E-390F-4007-AD61-23ED4FF4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9" y="987552"/>
            <a:ext cx="4692701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80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Event handlers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Background processes</a:t>
            </a:r>
          </a:p>
          <a:p>
            <a:r>
              <a:rPr lang="en-US" dirty="0"/>
              <a:t>Custom page </a:t>
            </a:r>
          </a:p>
          <a:p>
            <a:pPr lvl="1"/>
            <a:r>
              <a:rPr lang="en-US" dirty="0"/>
              <a:t>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Extensibility Points Overview</a:t>
            </a:r>
          </a:p>
        </p:txBody>
      </p:sp>
    </p:spTree>
    <p:extLst>
      <p:ext uri="{BB962C8B-B14F-4D97-AF65-F5344CB8AC3E}">
        <p14:creationId xmlns:p14="http://schemas.microsoft.com/office/powerpoint/2010/main" val="18836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 upload of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Set your configuration and publish with a Click!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36978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>
          <a:xfrm>
            <a:off x="381000" y="1551876"/>
            <a:ext cx="1905000" cy="990600"/>
          </a:xfrm>
        </p:spPr>
        <p:txBody>
          <a:bodyPr/>
          <a:lstStyle/>
          <a:p>
            <a:r>
              <a:rPr lang="en-US" dirty="0" smtClean="0"/>
              <a:t>Chandra Alimeti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>
          <a:xfrm>
            <a:off x="2705100" y="1551876"/>
            <a:ext cx="1905000" cy="990600"/>
          </a:xfrm>
        </p:spPr>
        <p:txBody>
          <a:bodyPr/>
          <a:lstStyle/>
          <a:p>
            <a:r>
              <a:rPr lang="en-US" dirty="0" smtClean="0"/>
              <a:t>Maria Marinova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5029200" y="1551878"/>
            <a:ext cx="1905000" cy="990600"/>
          </a:xfrm>
        </p:spPr>
        <p:txBody>
          <a:bodyPr/>
          <a:lstStyle/>
          <a:p>
            <a:r>
              <a:rPr lang="en-US" dirty="0" smtClean="0"/>
              <a:t>Carlos    Torres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Visual Studio Templates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Page 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  <a:endParaRPr lang="en-US" dirty="0">
              <a:hlinkClick r:id="rId3"/>
            </a:endParaRP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4"/>
              </a:rPr>
              <a:t>"Build your first event handler"</a:t>
            </a:r>
            <a:endParaRPr lang="en-US" dirty="0">
              <a:hlinkClick r:id="rId5"/>
            </a:endParaRP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6"/>
              </a:rPr>
              <a:t>"Visual Studio templates"</a:t>
            </a:r>
            <a:endParaRPr lang="en-US" dirty="0">
              <a:hlinkClick r:id="rId7"/>
            </a:endParaRP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8"/>
              </a:rPr>
              <a:t>"Publish to Relativity tool"</a:t>
            </a:r>
            <a:endParaRPr lang="en-US" dirty="0">
              <a:hlinkClick r:id="rId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/>
              <a:t>The </a:t>
            </a:r>
            <a:r>
              <a:rPr lang="en-US" sz="1400" dirty="0" smtClean="0"/>
              <a:t>Sample Relativity </a:t>
            </a:r>
            <a:r>
              <a:rPr lang="en-US" sz="1400" dirty="0"/>
              <a:t>application </a:t>
            </a:r>
            <a:r>
              <a:rPr lang="en-US" sz="1400" dirty="0" smtClean="0"/>
              <a:t>consists </a:t>
            </a:r>
            <a:r>
              <a:rPr lang="en-US" sz="1400" dirty="0"/>
              <a:t>of the </a:t>
            </a:r>
            <a:r>
              <a:rPr lang="en-US" sz="1400" dirty="0" smtClean="0"/>
              <a:t>following</a:t>
            </a:r>
            <a:endParaRPr lang="en-US" sz="1400" dirty="0"/>
          </a:p>
          <a:p>
            <a:pPr lvl="1"/>
            <a:r>
              <a:rPr lang="en-US" b="1" dirty="0"/>
              <a:t>Custom Object</a:t>
            </a:r>
            <a:endParaRPr lang="en-US" dirty="0"/>
          </a:p>
          <a:p>
            <a:pPr lvl="2"/>
            <a:r>
              <a:rPr lang="en-US" dirty="0"/>
              <a:t>Instance Metrics Job</a:t>
            </a:r>
          </a:p>
          <a:p>
            <a:pPr lvl="3"/>
            <a:r>
              <a:rPr lang="en-US" dirty="0"/>
              <a:t>Fields</a:t>
            </a:r>
          </a:p>
          <a:p>
            <a:pPr lvl="4"/>
            <a:r>
              <a:rPr lang="en-US" dirty="0"/>
              <a:t>Metrics</a:t>
            </a:r>
          </a:p>
          <a:p>
            <a:pPr lvl="4"/>
            <a:r>
              <a:rPr lang="en-US" dirty="0"/>
              <a:t> Status</a:t>
            </a:r>
          </a:p>
          <a:p>
            <a:pPr lvl="4"/>
            <a:r>
              <a:rPr lang="en-US" dirty="0"/>
              <a:t> Workspaces Count</a:t>
            </a:r>
          </a:p>
          <a:p>
            <a:pPr lvl="4"/>
            <a:r>
              <a:rPr lang="en-US" dirty="0"/>
              <a:t> Users Count</a:t>
            </a:r>
          </a:p>
          <a:p>
            <a:pPr lvl="4"/>
            <a:r>
              <a:rPr lang="en-US" dirty="0"/>
              <a:t> Groups Count</a:t>
            </a:r>
          </a:p>
          <a:p>
            <a:pPr lvl="4"/>
            <a:r>
              <a:rPr lang="en-US" dirty="0"/>
              <a:t> Errors</a:t>
            </a:r>
          </a:p>
          <a:p>
            <a:pPr lvl="1"/>
            <a:r>
              <a:rPr lang="en-US" b="1" dirty="0"/>
              <a:t>Event Handler</a:t>
            </a:r>
            <a:endParaRPr lang="en-US" dirty="0"/>
          </a:p>
          <a:p>
            <a:pPr lvl="2"/>
            <a:r>
              <a:rPr lang="en-US" dirty="0" err="1"/>
              <a:t>PreSaveStatusUpdate</a:t>
            </a:r>
            <a:endParaRPr lang="en-US" dirty="0"/>
          </a:p>
          <a:p>
            <a:pPr lvl="1"/>
            <a:r>
              <a:rPr lang="en-US" b="1" dirty="0"/>
              <a:t>Agent</a:t>
            </a:r>
            <a:endParaRPr lang="en-US" dirty="0"/>
          </a:p>
          <a:p>
            <a:pPr lvl="2"/>
            <a:r>
              <a:rPr lang="en-US" dirty="0"/>
              <a:t>Instance Metrics Calculator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</a:t>
            </a:r>
            <a:r>
              <a:rPr lang="en-US" dirty="0" smtClean="0">
                <a:cs typeface="Arial"/>
              </a:rPr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Arrange</a:t>
            </a:r>
          </a:p>
          <a:p>
            <a:pPr lvl="1"/>
            <a:r>
              <a:rPr lang="en-US" dirty="0" smtClean="0"/>
              <a:t>Act</a:t>
            </a:r>
          </a:p>
          <a:p>
            <a:pPr lvl="1"/>
            <a:r>
              <a:rPr lang="en-US" dirty="0" smtClean="0"/>
              <a:t>Assert</a:t>
            </a:r>
          </a:p>
          <a:p>
            <a:r>
              <a:rPr lang="en-US" dirty="0" smtClean="0"/>
              <a:t>Tear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pPr lvl="1"/>
            <a:r>
              <a:rPr lang="en-US" dirty="0" smtClean="0"/>
              <a:t>Setup Mocks</a:t>
            </a:r>
          </a:p>
          <a:p>
            <a:pPr lvl="1"/>
            <a:r>
              <a:rPr lang="en-US" dirty="0" smtClean="0"/>
              <a:t>Setup RSAPI Repositories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Golden Flow</a:t>
            </a:r>
          </a:p>
          <a:p>
            <a:pPr lvl="2"/>
            <a:r>
              <a:rPr lang="en-US" dirty="0" smtClean="0"/>
              <a:t>Stub methods for Mocks</a:t>
            </a:r>
          </a:p>
          <a:p>
            <a:pPr lvl="2"/>
            <a:r>
              <a:rPr lang="en-US" dirty="0" smtClean="0"/>
              <a:t>Run your unit of function under Test</a:t>
            </a:r>
          </a:p>
          <a:p>
            <a:pPr lvl="2"/>
            <a:r>
              <a:rPr lang="en-US" dirty="0" smtClean="0"/>
              <a:t>Verify Stubs were called</a:t>
            </a:r>
          </a:p>
          <a:p>
            <a:pPr lvl="2"/>
            <a:r>
              <a:rPr lang="en-US" dirty="0" smtClean="0"/>
              <a:t>Run Asserts / Exceptions</a:t>
            </a:r>
          </a:p>
          <a:p>
            <a:r>
              <a:rPr lang="en-US" dirty="0"/>
              <a:t>Tear Down</a:t>
            </a:r>
          </a:p>
          <a:p>
            <a:pPr lvl="1"/>
            <a:r>
              <a:rPr lang="en-US" dirty="0"/>
              <a:t>Delete </a:t>
            </a:r>
            <a:r>
              <a:rPr lang="en-US" dirty="0" smtClean="0"/>
              <a:t>Mocks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</p:spTree>
    <p:extLst>
      <p:ext uri="{BB962C8B-B14F-4D97-AF65-F5344CB8AC3E}">
        <p14:creationId xmlns:p14="http://schemas.microsoft.com/office/powerpoint/2010/main" val="20880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lvl="0"/>
            <a:r>
              <a:rPr lang="en-US" dirty="0"/>
              <a:t>Relativity Templates</a:t>
            </a:r>
          </a:p>
          <a:p>
            <a:pPr lvl="0"/>
            <a:r>
              <a:rPr lang="en-US" dirty="0"/>
              <a:t>Publish to Relativity 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Integration Tests</a:t>
            </a:r>
          </a:p>
          <a:p>
            <a:pPr lvl="0"/>
            <a:r>
              <a:rPr lang="en-US" dirty="0"/>
              <a:t>Run Integration Tests as CI</a:t>
            </a:r>
          </a:p>
          <a:p>
            <a:pPr lvl="0"/>
            <a:r>
              <a:rPr lang="en-US" dirty="0"/>
              <a:t>Gravity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5 </a:t>
            </a:r>
            <a:r>
              <a:rPr lang="en-US" dirty="0"/>
              <a:t>Page 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Arrange</a:t>
            </a:r>
          </a:p>
          <a:p>
            <a:pPr lvl="1"/>
            <a:r>
              <a:rPr lang="en-US" dirty="0" smtClean="0"/>
              <a:t>Act</a:t>
            </a:r>
          </a:p>
          <a:p>
            <a:pPr lvl="1"/>
            <a:r>
              <a:rPr lang="en-US" dirty="0" smtClean="0"/>
              <a:t>Assert</a:t>
            </a:r>
          </a:p>
          <a:p>
            <a:r>
              <a:rPr lang="en-US" dirty="0" smtClean="0"/>
              <a:t>Tear Down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139257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</a:t>
            </a:r>
          </a:p>
          <a:p>
            <a:pPr lvl="1"/>
            <a:r>
              <a:rPr lang="en-US" dirty="0" smtClean="0"/>
              <a:t>Setup Test Variables</a:t>
            </a:r>
          </a:p>
          <a:p>
            <a:pPr lvl="1"/>
            <a:r>
              <a:rPr lang="en-US" dirty="0" smtClean="0"/>
              <a:t>Setup API Endpoints</a:t>
            </a:r>
          </a:p>
          <a:p>
            <a:pPr lvl="1"/>
            <a:r>
              <a:rPr lang="en-US" dirty="0" smtClean="0"/>
              <a:t>Create Workspace where the application will be tested</a:t>
            </a:r>
          </a:p>
          <a:p>
            <a:pPr lvl="1"/>
            <a:r>
              <a:rPr lang="en-US" dirty="0" smtClean="0"/>
              <a:t>Install Application</a:t>
            </a:r>
          </a:p>
          <a:p>
            <a:pPr lvl="1"/>
            <a:r>
              <a:rPr lang="en-US" dirty="0" smtClean="0"/>
              <a:t>Setup Agents</a:t>
            </a:r>
          </a:p>
          <a:p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Golden Flow</a:t>
            </a:r>
          </a:p>
          <a:p>
            <a:pPr lvl="2"/>
            <a:r>
              <a:rPr lang="en-US" dirty="0" smtClean="0"/>
              <a:t>Get Instance Workspaces, User and Group counts</a:t>
            </a:r>
          </a:p>
          <a:p>
            <a:pPr lvl="2"/>
            <a:r>
              <a:rPr lang="en-US" dirty="0" smtClean="0"/>
              <a:t>Create Test Workspace</a:t>
            </a:r>
          </a:p>
          <a:p>
            <a:pPr lvl="2"/>
            <a:r>
              <a:rPr lang="en-US" dirty="0" smtClean="0"/>
              <a:t>Create Test User</a:t>
            </a:r>
          </a:p>
          <a:p>
            <a:pPr lvl="2"/>
            <a:r>
              <a:rPr lang="en-US" dirty="0" smtClean="0"/>
              <a:t>Create Test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4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Test</a:t>
            </a:r>
          </a:p>
          <a:p>
            <a:pPr lvl="2"/>
            <a:r>
              <a:rPr lang="en-US" dirty="0" smtClean="0"/>
              <a:t>Get Create Job</a:t>
            </a:r>
          </a:p>
          <a:p>
            <a:pPr lvl="2"/>
            <a:r>
              <a:rPr lang="en-US" dirty="0" smtClean="0"/>
              <a:t>Run Job</a:t>
            </a:r>
          </a:p>
          <a:p>
            <a:pPr lvl="2"/>
            <a:r>
              <a:rPr lang="en-US" dirty="0" smtClean="0"/>
              <a:t>Wait for the job to finish</a:t>
            </a:r>
          </a:p>
          <a:p>
            <a:pPr lvl="2"/>
            <a:r>
              <a:rPr lang="en-US" dirty="0"/>
              <a:t>Get Instance Workspaces, User and Group counts </a:t>
            </a:r>
            <a:endParaRPr lang="en-US" dirty="0" smtClean="0"/>
          </a:p>
          <a:p>
            <a:pPr lvl="2"/>
            <a:r>
              <a:rPr lang="en-US" dirty="0" smtClean="0"/>
              <a:t>Verify Instance </a:t>
            </a:r>
            <a:r>
              <a:rPr lang="en-US" dirty="0"/>
              <a:t>Workspaces, User and Group </a:t>
            </a:r>
            <a:r>
              <a:rPr lang="en-US" dirty="0" smtClean="0"/>
              <a:t>counts</a:t>
            </a:r>
          </a:p>
          <a:p>
            <a:pPr lvl="2"/>
            <a:r>
              <a:rPr lang="en-US" dirty="0" smtClean="0"/>
              <a:t>Delete Workspace</a:t>
            </a:r>
          </a:p>
          <a:p>
            <a:pPr lvl="2"/>
            <a:r>
              <a:rPr lang="en-US" dirty="0" smtClean="0"/>
              <a:t>Delete Group</a:t>
            </a:r>
          </a:p>
          <a:p>
            <a:pPr lvl="2"/>
            <a:r>
              <a:rPr lang="en-US" dirty="0" smtClean="0"/>
              <a:t>Delete User</a:t>
            </a:r>
          </a:p>
          <a:p>
            <a:pPr lvl="2"/>
            <a:r>
              <a:rPr lang="en-US" dirty="0" smtClean="0"/>
              <a:t>Delete Job</a:t>
            </a:r>
            <a:endParaRPr lang="en-US" dirty="0"/>
          </a:p>
          <a:p>
            <a:r>
              <a:rPr lang="en-US" dirty="0" smtClean="0"/>
              <a:t>Tear Down</a:t>
            </a:r>
          </a:p>
          <a:p>
            <a:pPr lvl="1"/>
            <a:r>
              <a:rPr lang="en-US" dirty="0" smtClean="0"/>
              <a:t>Delete Agents</a:t>
            </a:r>
          </a:p>
          <a:p>
            <a:pPr lvl="1"/>
            <a:r>
              <a:rPr lang="en-US" dirty="0" smtClean="0"/>
              <a:t>Delete Workspace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5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6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B50AB5D-9835-486B-95AC-7ACE260A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491489"/>
            <a:ext cx="3903346" cy="184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789EF23-F4A3-4EBE-94A2-8E44C017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3" y="2336730"/>
            <a:ext cx="3806191" cy="16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487625"/>
          </a:xfrm>
        </p:spPr>
        <p:txBody>
          <a:bodyPr>
            <a:normAutofit/>
          </a:bodyPr>
          <a:lstStyle/>
          <a:p>
            <a:r>
              <a:rPr lang="en-US" dirty="0" smtClean="0"/>
              <a:t>Enter your </a:t>
            </a:r>
            <a:r>
              <a:rPr lang="en-US" b="1" dirty="0" smtClean="0"/>
              <a:t>email address</a:t>
            </a:r>
            <a:r>
              <a:rPr lang="en-US" dirty="0" smtClean="0"/>
              <a:t> in the workshop portal website.</a:t>
            </a:r>
          </a:p>
          <a:p>
            <a:r>
              <a:rPr lang="en-US" dirty="0" smtClean="0"/>
              <a:t>Select </a:t>
            </a:r>
            <a:r>
              <a:rPr lang="en-US" b="1" dirty="0" smtClean="0"/>
              <a:t>Workshops</a:t>
            </a:r>
            <a:r>
              <a:rPr lang="en-US" dirty="0" smtClean="0"/>
              <a:t> section.</a:t>
            </a:r>
          </a:p>
          <a:p>
            <a:r>
              <a:rPr lang="en-US" dirty="0"/>
              <a:t>Select </a:t>
            </a:r>
            <a:r>
              <a:rPr lang="en-US" b="1" dirty="0"/>
              <a:t>Building Applications for Relativity and </a:t>
            </a:r>
            <a:r>
              <a:rPr lang="en-US" b="1" dirty="0" err="1" smtClean="0"/>
              <a:t>RelativityOne</a:t>
            </a:r>
            <a:r>
              <a:rPr lang="en-US" dirty="0" smtClean="0"/>
              <a:t> workshop.</a:t>
            </a:r>
          </a:p>
          <a:p>
            <a:r>
              <a:rPr lang="en-US" dirty="0" smtClean="0"/>
              <a:t>A Remote Desktop Connection will be downloaded.</a:t>
            </a:r>
          </a:p>
          <a:p>
            <a:r>
              <a:rPr lang="en-US" dirty="0" smtClean="0"/>
              <a:t>Enter the following credentials to login to the workshop instance</a:t>
            </a:r>
          </a:p>
          <a:p>
            <a:pPr lvl="1"/>
            <a:r>
              <a:rPr lang="en-US" dirty="0" smtClean="0"/>
              <a:t>Login: </a:t>
            </a:r>
            <a:r>
              <a:rPr lang="en-US" b="1" dirty="0" smtClean="0"/>
              <a:t>.\</a:t>
            </a:r>
            <a:r>
              <a:rPr lang="en-US" b="1" dirty="0" err="1" smtClean="0"/>
              <a:t>csadmin</a:t>
            </a:r>
            <a:endParaRPr lang="en-US" b="1" dirty="0" smtClean="0"/>
          </a:p>
          <a:p>
            <a:pPr lvl="1"/>
            <a:r>
              <a:rPr lang="en-US" dirty="0" smtClean="0"/>
              <a:t>Password: </a:t>
            </a:r>
            <a:r>
              <a:rPr lang="en-US" b="1" dirty="0" smtClean="0"/>
              <a:t>R31@tivity!!</a:t>
            </a: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Connect to Workshop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6A38862-BCD1-441E-8EB1-2173FF38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65" y="657225"/>
            <a:ext cx="3139284" cy="1183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4D66146-9E3B-4755-B693-762ED7BA899E}"/>
              </a:ext>
            </a:extLst>
          </p:cNvPr>
          <p:cNvCxnSpPr/>
          <p:nvPr/>
        </p:nvCxnSpPr>
        <p:spPr>
          <a:xfrm>
            <a:off x="4145042" y="613476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="" xmlns:a16="http://schemas.microsoft.com/office/drawing/2014/main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" y="613476"/>
            <a:ext cx="3998489" cy="3359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969C4A-7903-8D4F-9937-B2D1F9DE95EB}"/>
              </a:ext>
            </a:extLst>
          </p:cNvPr>
          <p:cNvSpPr/>
          <p:nvPr/>
        </p:nvSpPr>
        <p:spPr>
          <a:xfrm>
            <a:off x="240644" y="768576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9977713-1E12-B04D-A7D6-2044D0D1BACF}"/>
              </a:ext>
            </a:extLst>
          </p:cNvPr>
          <p:cNvSpPr/>
          <p:nvPr/>
        </p:nvSpPr>
        <p:spPr>
          <a:xfrm>
            <a:off x="4269734" y="785661"/>
            <a:ext cx="3020452" cy="222237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5F8B9D-6A37-8B48-B396-3B6DAA5B2A9F}"/>
              </a:ext>
            </a:extLst>
          </p:cNvPr>
          <p:cNvSpPr/>
          <p:nvPr/>
        </p:nvSpPr>
        <p:spPr>
          <a:xfrm>
            <a:off x="238619" y="1138655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159D292-DC46-DC40-B6A6-40DB3DD90668}"/>
              </a:ext>
            </a:extLst>
          </p:cNvPr>
          <p:cNvSpPr/>
          <p:nvPr/>
        </p:nvSpPr>
        <p:spPr>
          <a:xfrm>
            <a:off x="4269733" y="1032905"/>
            <a:ext cx="3020453" cy="22223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19F3DCB-0B83-394C-AED9-087F9CB0A998}"/>
              </a:ext>
            </a:extLst>
          </p:cNvPr>
          <p:cNvSpPr/>
          <p:nvPr/>
        </p:nvSpPr>
        <p:spPr>
          <a:xfrm>
            <a:off x="238619" y="2999776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C348785A-1643-EC49-AC65-180CE513B42E}"/>
              </a:ext>
            </a:extLst>
          </p:cNvPr>
          <p:cNvSpPr/>
          <p:nvPr/>
        </p:nvSpPr>
        <p:spPr>
          <a:xfrm>
            <a:off x="4265685" y="1469652"/>
            <a:ext cx="3024500" cy="9589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A0C1D81-7ABA-FB4F-8433-256F03BAEAC8}"/>
              </a:ext>
            </a:extLst>
          </p:cNvPr>
          <p:cNvSpPr/>
          <p:nvPr/>
        </p:nvSpPr>
        <p:spPr>
          <a:xfrm>
            <a:off x="238619" y="3588906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A4326BD-B0B4-764A-8F1B-ED0E1444CAC9}"/>
              </a:ext>
            </a:extLst>
          </p:cNvPr>
          <p:cNvSpPr/>
          <p:nvPr/>
        </p:nvSpPr>
        <p:spPr>
          <a:xfrm>
            <a:off x="4265685" y="1565548"/>
            <a:ext cx="3024500" cy="9589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5188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Section 7 Page 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Relativity One </a:t>
            </a:r>
          </a:p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8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Use API as much as possible</a:t>
            </a:r>
          </a:p>
          <a:p>
            <a:r>
              <a:rPr lang="en-US" dirty="0" smtClean="0"/>
              <a:t>Audit table – No SQL access. You have to use the </a:t>
            </a:r>
            <a:r>
              <a:rPr lang="en-US" dirty="0" err="1" smtClean="0"/>
              <a:t>Datagrid</a:t>
            </a:r>
            <a:r>
              <a:rPr lang="en-US" dirty="0" smtClean="0"/>
              <a:t> Audit API</a:t>
            </a:r>
          </a:p>
          <a:p>
            <a:r>
              <a:rPr lang="en-US" dirty="0" smtClean="0"/>
              <a:t>Extracted Test – No SQL access. Use Export API</a:t>
            </a:r>
          </a:p>
          <a:p>
            <a:r>
              <a:rPr lang="en-US" dirty="0" smtClean="0"/>
              <a:t>Clean up files and tables on Application Uninstall</a:t>
            </a:r>
          </a:p>
          <a:p>
            <a:r>
              <a:rPr lang="en-US" dirty="0" smtClean="0"/>
              <a:t>Sandbox access - Contact </a:t>
            </a:r>
            <a:r>
              <a:rPr lang="en-US" dirty="0" err="1" smtClean="0"/>
              <a:t>DevEx</a:t>
            </a:r>
            <a:r>
              <a:rPr lang="en-US" dirty="0" smtClean="0"/>
              <a:t> team</a:t>
            </a:r>
          </a:p>
          <a:p>
            <a:r>
              <a:rPr lang="en-US" dirty="0" smtClean="0"/>
              <a:t>Write Unit and Integration tests and run them on DevVM and Early Access Sandbox.</a:t>
            </a:r>
          </a:p>
          <a:p>
            <a:r>
              <a:rPr lang="en-US" dirty="0" smtClean="0"/>
              <a:t>Resources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platform.relativity.com/9.6/Content/RelativityOne/RelativityOne_developer_considerations.htm</a:t>
            </a:r>
            <a:endParaRPr lang="en-US" dirty="0" smtClean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Relativity One </a:t>
            </a:r>
          </a:p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8881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939571"/>
          </a:xfrm>
        </p:spPr>
        <p:txBody>
          <a:bodyPr/>
          <a:lstStyle/>
          <a:p>
            <a:r>
              <a:rPr lang="en-US" dirty="0" smtClean="0"/>
              <a:t>All the content for this workshop is available on </a:t>
            </a:r>
            <a:r>
              <a:rPr lang="en-US" dirty="0" err="1" smtClean="0"/>
              <a:t>Github</a:t>
            </a:r>
            <a:r>
              <a:rPr lang="en-US" dirty="0" smtClean="0"/>
              <a:t> at </a:t>
            </a:r>
            <a:r>
              <a:rPr lang="en-US" dirty="0"/>
              <a:t>this link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github.com/relativitydev/ads-workshop-fest-2018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23" y="1219200"/>
            <a:ext cx="3512633" cy="27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Open </a:t>
            </a:r>
            <a:r>
              <a:rPr lang="en-US" b="1" dirty="0" smtClean="0"/>
              <a:t>PowerShell </a:t>
            </a:r>
            <a:r>
              <a:rPr lang="en-US" dirty="0" smtClean="0"/>
              <a:t>on your remote instance.</a:t>
            </a:r>
            <a:endParaRPr lang="en-US" dirty="0"/>
          </a:p>
          <a:p>
            <a:pPr lvl="0"/>
            <a:r>
              <a:rPr lang="en-US" dirty="0"/>
              <a:t>Navigate to </a:t>
            </a:r>
            <a:r>
              <a:rPr lang="en-US" b="1" dirty="0"/>
              <a:t>workshop </a:t>
            </a:r>
            <a:r>
              <a:rPr lang="en-US" b="1" dirty="0" err="1"/>
              <a:t>Github</a:t>
            </a:r>
            <a:r>
              <a:rPr lang="en-US" b="1" dirty="0"/>
              <a:t> repository folder</a:t>
            </a:r>
            <a:r>
              <a:rPr lang="en-US" dirty="0"/>
              <a:t> by running the following command</a:t>
            </a:r>
            <a:r>
              <a:rPr lang="en-US" dirty="0" smtClean="0"/>
              <a:t>.</a:t>
            </a:r>
            <a:endParaRPr lang="en-US" dirty="0"/>
          </a:p>
          <a:p>
            <a:pPr marL="203200" lvl="1" indent="0">
              <a:buNone/>
            </a:pPr>
            <a:r>
              <a:rPr lang="en-US" b="1" dirty="0"/>
              <a:t>Command:</a:t>
            </a:r>
            <a:endParaRPr lang="en-US" dirty="0"/>
          </a:p>
          <a:p>
            <a:pPr marL="203200" lvl="1" indent="0">
              <a:buNone/>
            </a:pPr>
            <a:r>
              <a:rPr lang="en-US" dirty="0"/>
              <a:t>cd E:\</a:t>
            </a:r>
            <a:r>
              <a:rPr lang="en-US" dirty="0" smtClean="0"/>
              <a:t>Github\ads-workshop-fest-2018</a:t>
            </a:r>
          </a:p>
          <a:p>
            <a:pPr lvl="0"/>
            <a:r>
              <a:rPr lang="en-US" dirty="0"/>
              <a:t>Run the following command to </a:t>
            </a:r>
            <a:r>
              <a:rPr lang="en-US" b="1" dirty="0"/>
              <a:t>pull the latest changes in the </a:t>
            </a:r>
            <a:r>
              <a:rPr lang="en-US" b="1" dirty="0" err="1"/>
              <a:t>Github</a:t>
            </a:r>
            <a:r>
              <a:rPr lang="en-US" b="1" dirty="0"/>
              <a:t> repository</a:t>
            </a:r>
            <a:r>
              <a:rPr lang="en-US" dirty="0" smtClean="0"/>
              <a:t>.</a:t>
            </a:r>
            <a:endParaRPr lang="en-US" dirty="0"/>
          </a:p>
          <a:p>
            <a:pPr marL="203200" lvl="1" indent="0">
              <a:buNone/>
            </a:pPr>
            <a:r>
              <a:rPr lang="en-US" b="1" dirty="0"/>
              <a:t>Command:</a:t>
            </a:r>
            <a:endParaRPr lang="en-US" dirty="0"/>
          </a:p>
          <a:p>
            <a:pPr marL="203200" lvl="1" indent="0">
              <a:buNone/>
            </a:pP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b="1" dirty="0" smtClean="0"/>
              <a:t>Close</a:t>
            </a:r>
            <a:r>
              <a:rPr lang="en-US" dirty="0" smtClean="0"/>
              <a:t> the </a:t>
            </a:r>
            <a:r>
              <a:rPr lang="en-US" dirty="0"/>
              <a:t>PowerShell </a:t>
            </a:r>
            <a:r>
              <a:rPr lang="en-US" dirty="0" smtClean="0"/>
              <a:t>window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Download latest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3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Workbook</a:t>
            </a:r>
          </a:p>
          <a:p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5837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</a:t>
            </a:r>
            <a:r>
              <a:rPr lang="en-US" dirty="0" smtClean="0"/>
              <a:t>various projects that will be used in the workshop.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Workshop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</Words>
  <Application>Microsoft Office PowerPoint</Application>
  <PresentationFormat>Custom</PresentationFormat>
  <Paragraphs>230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2018-10-03T12:29:09Z</dcterms:modified>
</cp:coreProperties>
</file>